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x="18288000" cy="10287000"/>
  <p:notesSz cx="6858000" cy="9144000"/>
  <p:embeddedFontLst>
    <p:embeddedFont>
      <p:font typeface="Mokoto" charset="1" panose="00000000000000000000"/>
      <p:regular r:id="rId14"/>
    </p:embeddedFont>
    <p:embeddedFont>
      <p:font typeface="Helvetica World Bold" charset="1" panose="020B0800040000020004"/>
      <p:regular r:id="rId15"/>
    </p:embeddedFont>
    <p:embeddedFont>
      <p:font typeface="Montserrat" charset="1" panose="00000500000000000000"/>
      <p:regular r:id="rId16"/>
    </p:embeddedFont>
    <p:embeddedFont>
      <p:font typeface="Montserrat Bold" charset="1" panose="0000080000000000000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7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8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9.png" Type="http://schemas.openxmlformats.org/officeDocument/2006/relationships/image"/><Relationship Id="rId5" Target="../media/image10.png" Type="http://schemas.openxmlformats.org/officeDocument/2006/relationships/image"/><Relationship Id="rId6" Target="../media/image11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14.png" Type="http://schemas.openxmlformats.org/officeDocument/2006/relationships/image"/><Relationship Id="rId6" Target="../media/image15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1028700" y="9248775"/>
            <a:ext cx="3190857" cy="0"/>
          </a:xfrm>
          <a:prstGeom prst="line">
            <a:avLst/>
          </a:prstGeom>
          <a:ln cap="flat" w="19050">
            <a:solidFill>
              <a:srgbClr val="ADFD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>
            <a:off x="14068443" y="1479511"/>
            <a:ext cx="3190857" cy="0"/>
          </a:xfrm>
          <a:prstGeom prst="line">
            <a:avLst/>
          </a:prstGeom>
          <a:ln cap="flat" w="19050">
            <a:solidFill>
              <a:srgbClr val="ADFD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5" id="5"/>
          <p:cNvSpPr txBox="true"/>
          <p:nvPr/>
        </p:nvSpPr>
        <p:spPr>
          <a:xfrm rot="0">
            <a:off x="2991484" y="2979177"/>
            <a:ext cx="13059319" cy="21797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61"/>
              </a:lnSpc>
            </a:pPr>
            <a:r>
              <a:rPr lang="en-US" sz="7488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Smart Security: </a:t>
            </a:r>
          </a:p>
          <a:p>
            <a:pPr algn="ctr">
              <a:lnSpc>
                <a:spcPts val="8575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8148149"/>
            <a:ext cx="4967787" cy="9165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00"/>
              </a:lnSpc>
            </a:pPr>
            <a:r>
              <a:rPr lang="en-US" sz="3200" spc="-96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Team APERTURE</a:t>
            </a:r>
          </a:p>
          <a:p>
            <a:pPr algn="l" marL="0" indent="0" lvl="0">
              <a:lnSpc>
                <a:spcPts val="3200"/>
              </a:lnSpc>
              <a:spcBef>
                <a:spcPct val="0"/>
              </a:spcBef>
            </a:pPr>
            <a:r>
              <a:rPr lang="en-US" sz="3200" spc="-96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(IIT KANPUR)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4068443" y="828321"/>
            <a:ext cx="3190857" cy="471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200"/>
              </a:lnSpc>
              <a:spcBef>
                <a:spcPct val="0"/>
              </a:spcBef>
            </a:pPr>
            <a:r>
              <a:rPr lang="en-US" sz="3200" spc="-96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Slide 01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673962" y="4088124"/>
            <a:ext cx="14940076" cy="3257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506"/>
              </a:lnSpc>
            </a:pPr>
            <a:r>
              <a:rPr lang="en-US" sz="7527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Computer Vision Threat Detection</a:t>
            </a:r>
          </a:p>
          <a:p>
            <a:pPr algn="ctr">
              <a:lnSpc>
                <a:spcPts val="8506"/>
              </a:lnSpc>
            </a:pP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-9333" r="0" b="-9333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2112878"/>
            <a:ext cx="10803961" cy="8014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19"/>
              </a:lnSpc>
            </a:pPr>
            <a:r>
              <a:rPr lang="en-US" sz="5504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Problem statement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5444128"/>
            <a:ext cx="9358198" cy="3962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60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14068443" y="777064"/>
            <a:ext cx="3190857" cy="471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200"/>
              </a:lnSpc>
              <a:spcBef>
                <a:spcPct val="0"/>
              </a:spcBef>
            </a:pPr>
            <a:r>
              <a:rPr lang="en-US" sz="3200" spc="-96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Slide 02</a:t>
            </a:r>
          </a:p>
        </p:txBody>
      </p:sp>
      <p:sp>
        <p:nvSpPr>
          <p:cNvPr name="AutoShape 6" id="6"/>
          <p:cNvSpPr/>
          <p:nvPr/>
        </p:nvSpPr>
        <p:spPr>
          <a:xfrm>
            <a:off x="14068443" y="1479511"/>
            <a:ext cx="3190857" cy="0"/>
          </a:xfrm>
          <a:prstGeom prst="line">
            <a:avLst/>
          </a:prstGeom>
          <a:ln cap="flat" w="19050">
            <a:solidFill>
              <a:srgbClr val="ADFD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7" id="7"/>
          <p:cNvSpPr txBox="true"/>
          <p:nvPr/>
        </p:nvSpPr>
        <p:spPr>
          <a:xfrm rot="0">
            <a:off x="1028700" y="3171461"/>
            <a:ext cx="9580495" cy="2380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759"/>
              </a:lnSpc>
            </a:pPr>
            <a:r>
              <a:rPr lang="en-US" sz="3399" spc="-10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Detection of </a:t>
            </a:r>
            <a:r>
              <a:rPr lang="en-US" sz="3399" spc="-101">
                <a:solidFill>
                  <a:srgbClr val="00B5F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suspicious, violent activities</a:t>
            </a:r>
            <a:r>
              <a:rPr lang="en-US" sz="3399" spc="-101">
                <a:solidFill>
                  <a:srgbClr val="00B5F8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399" spc="-10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from </a:t>
            </a:r>
            <a:r>
              <a:rPr lang="en-US" sz="3399" spc="-101">
                <a:solidFill>
                  <a:srgbClr val="00B5F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CCTV footage</a:t>
            </a:r>
            <a:r>
              <a:rPr lang="en-US" sz="3399" spc="-10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, including unusual movements, altercations, dangerous actions, and presence of weapons.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028700" y="719914"/>
            <a:ext cx="1933202" cy="631469"/>
            <a:chOff x="0" y="0"/>
            <a:chExt cx="2577603" cy="841959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889316" y="28575"/>
              <a:ext cx="1688287" cy="8048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196"/>
                </a:lnSpc>
              </a:pPr>
              <a:r>
                <a:rPr lang="en-US" sz="1996" spc="-99">
                  <a:solidFill>
                    <a:srgbClr val="FFFFFF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Team Aperture</a:t>
              </a:r>
            </a:p>
          </p:txBody>
        </p:sp>
        <p:sp>
          <p:nvSpPr>
            <p:cNvPr name="Freeform 10" id="10"/>
            <p:cNvSpPr/>
            <p:nvPr/>
          </p:nvSpPr>
          <p:spPr>
            <a:xfrm flipH="false" flipV="false" rot="0">
              <a:off x="0" y="5529"/>
              <a:ext cx="673707" cy="836431"/>
            </a:xfrm>
            <a:custGeom>
              <a:avLst/>
              <a:gdLst/>
              <a:ahLst/>
              <a:cxnLst/>
              <a:rect r="r" b="b" t="t" l="l"/>
              <a:pathLst>
                <a:path h="836431" w="673707">
                  <a:moveTo>
                    <a:pt x="0" y="0"/>
                  </a:moveTo>
                  <a:lnTo>
                    <a:pt x="673707" y="0"/>
                  </a:lnTo>
                  <a:lnTo>
                    <a:pt x="673707" y="836430"/>
                  </a:lnTo>
                  <a:lnTo>
                    <a:pt x="0" y="8364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1028700" y="6189117"/>
            <a:ext cx="9580495" cy="8014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19"/>
              </a:lnSpc>
            </a:pPr>
            <a:r>
              <a:rPr lang="en-US" sz="5504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Impact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7244025"/>
            <a:ext cx="10307008" cy="2380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759"/>
              </a:lnSpc>
            </a:pPr>
            <a:r>
              <a:rPr lang="en-US" sz="3399" spc="-10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This can be widely used in places like </a:t>
            </a:r>
            <a:r>
              <a:rPr lang="en-US" sz="3399" spc="-101">
                <a:solidFill>
                  <a:srgbClr val="00B5F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airports</a:t>
            </a:r>
            <a:r>
              <a:rPr lang="en-US" sz="3399" spc="-101">
                <a:solidFill>
                  <a:srgbClr val="00B5F8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399" spc="-10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and high crowd places like </a:t>
            </a:r>
            <a:r>
              <a:rPr lang="en-US" sz="3399" spc="-101">
                <a:solidFill>
                  <a:srgbClr val="00B5F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shopping complexes</a:t>
            </a:r>
            <a:r>
              <a:rPr lang="en-US" sz="3399" spc="-10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where manual CCTV checking for suspicious activities is not possible.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556" t="0" r="-9016" b="-11899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14068443" y="1479511"/>
            <a:ext cx="3190857" cy="0"/>
          </a:xfrm>
          <a:prstGeom prst="line">
            <a:avLst/>
          </a:prstGeom>
          <a:ln cap="flat" w="19050">
            <a:solidFill>
              <a:srgbClr val="ADFD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616351" y="982487"/>
            <a:ext cx="1933202" cy="631469"/>
            <a:chOff x="0" y="0"/>
            <a:chExt cx="2577603" cy="841959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889316" y="28575"/>
              <a:ext cx="1688287" cy="8048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196"/>
                </a:lnSpc>
              </a:pPr>
              <a:r>
                <a:rPr lang="en-US" sz="1996" spc="-99">
                  <a:solidFill>
                    <a:srgbClr val="FFFFFF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Team Aperture</a:t>
              </a:r>
            </a:p>
          </p:txBody>
        </p:sp>
        <p:sp>
          <p:nvSpPr>
            <p:cNvPr name="Freeform 6" id="6"/>
            <p:cNvSpPr/>
            <p:nvPr/>
          </p:nvSpPr>
          <p:spPr>
            <a:xfrm flipH="false" flipV="false" rot="0">
              <a:off x="0" y="5529"/>
              <a:ext cx="673707" cy="836431"/>
            </a:xfrm>
            <a:custGeom>
              <a:avLst/>
              <a:gdLst/>
              <a:ahLst/>
              <a:cxnLst/>
              <a:rect r="r" b="b" t="t" l="l"/>
              <a:pathLst>
                <a:path h="836431" w="673707">
                  <a:moveTo>
                    <a:pt x="0" y="0"/>
                  </a:moveTo>
                  <a:lnTo>
                    <a:pt x="673707" y="0"/>
                  </a:lnTo>
                  <a:lnTo>
                    <a:pt x="673707" y="836430"/>
                  </a:lnTo>
                  <a:lnTo>
                    <a:pt x="0" y="8364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1028700" y="2929655"/>
            <a:ext cx="13684808" cy="9635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62"/>
              </a:lnSpc>
            </a:pPr>
            <a:r>
              <a:rPr lang="en-US" sz="6604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Solution overview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4068443" y="828321"/>
            <a:ext cx="3190857" cy="471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200"/>
              </a:lnSpc>
              <a:spcBef>
                <a:spcPct val="0"/>
              </a:spcBef>
            </a:pPr>
            <a:r>
              <a:rPr lang="en-US" sz="3200" spc="-96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Slide 03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4479949"/>
            <a:ext cx="12012988" cy="4050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20"/>
              </a:lnSpc>
            </a:pPr>
            <a:r>
              <a:rPr lang="en-US" sz="3300" spc="-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We have taken a </a:t>
            </a:r>
            <a:r>
              <a:rPr lang="en-US" sz="3300" spc="-99">
                <a:solidFill>
                  <a:srgbClr val="00B5F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two-fold approach</a:t>
            </a:r>
            <a:r>
              <a:rPr lang="en-US" sz="3300" spc="-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to tackle this problem - </a:t>
            </a:r>
          </a:p>
          <a:p>
            <a:pPr algn="l">
              <a:lnSpc>
                <a:spcPts val="4620"/>
              </a:lnSpc>
            </a:pPr>
          </a:p>
          <a:p>
            <a:pPr algn="l">
              <a:lnSpc>
                <a:spcPts val="4620"/>
              </a:lnSpc>
            </a:pPr>
            <a:r>
              <a:rPr lang="en-US" sz="3300" spc="-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i) Detecting fights/altercations - Using </a:t>
            </a:r>
            <a:r>
              <a:rPr lang="en-US" sz="3300" spc="-99">
                <a:solidFill>
                  <a:srgbClr val="00B5F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LRCN </a:t>
            </a:r>
            <a:r>
              <a:rPr lang="en-US" sz="3300" spc="-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&amp; </a:t>
            </a:r>
            <a:r>
              <a:rPr lang="en-US" sz="3300" spc="-99">
                <a:solidFill>
                  <a:srgbClr val="00B5F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VIVIT </a:t>
            </a:r>
            <a:r>
              <a:rPr lang="en-US" sz="3300" spc="-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models</a:t>
            </a:r>
          </a:p>
          <a:p>
            <a:pPr algn="l">
              <a:lnSpc>
                <a:spcPts val="4620"/>
              </a:lnSpc>
            </a:pPr>
            <a:r>
              <a:rPr lang="en-US" sz="3300" spc="-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ii)Detecting weapons - Using </a:t>
            </a:r>
            <a:r>
              <a:rPr lang="en-US" sz="3300" spc="-99">
                <a:solidFill>
                  <a:srgbClr val="00B5F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YOLOv8</a:t>
            </a:r>
            <a:r>
              <a:rPr lang="en-US" sz="3300" spc="-99">
                <a:solidFill>
                  <a:srgbClr val="00B5F8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300" spc="-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model</a:t>
            </a:r>
          </a:p>
          <a:p>
            <a:pPr algn="l">
              <a:lnSpc>
                <a:spcPts val="4620"/>
              </a:lnSpc>
            </a:pPr>
          </a:p>
          <a:p>
            <a:pPr algn="l">
              <a:lnSpc>
                <a:spcPts val="4620"/>
              </a:lnSpc>
            </a:pPr>
            <a:r>
              <a:rPr lang="en-US" sz="3300" spc="-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We will finally build a combined ensemble model which will incorporate all these 3 models.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33" r="0" b="-3333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79138" y="3255498"/>
            <a:ext cx="10896962" cy="6108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99"/>
              </a:lnSpc>
            </a:pPr>
            <a:r>
              <a:rPr lang="en-US" sz="2499">
                <a:solidFill>
                  <a:srgbClr val="00B5F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LRCN </a:t>
            </a:r>
            <a:r>
              <a:rPr lang="en-US" sz="24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stands for</a:t>
            </a:r>
            <a:r>
              <a:rPr lang="en-US" sz="2499">
                <a:solidFill>
                  <a:srgbClr val="00B5F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Long-term Recurrent Convolutional Network</a:t>
            </a:r>
            <a:r>
              <a:rPr lang="en-US" sz="24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- a revolutionary architecture which combines </a:t>
            </a:r>
            <a:r>
              <a:rPr lang="en-US" sz="2499">
                <a:solidFill>
                  <a:srgbClr val="00B5F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CNNs </a:t>
            </a:r>
            <a:r>
              <a:rPr lang="en-US" sz="24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with </a:t>
            </a:r>
            <a:r>
              <a:rPr lang="en-US" sz="2499">
                <a:solidFill>
                  <a:srgbClr val="00B5F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LSTMs</a:t>
            </a:r>
            <a:r>
              <a:rPr lang="en-US" sz="24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! </a:t>
            </a:r>
          </a:p>
          <a:p>
            <a:pPr algn="just">
              <a:lnSpc>
                <a:spcPts val="3499"/>
              </a:lnSpc>
            </a:pPr>
          </a:p>
          <a:p>
            <a:pPr algn="just">
              <a:lnSpc>
                <a:spcPts val="3499"/>
              </a:lnSpc>
            </a:pPr>
            <a:r>
              <a:rPr lang="en-US" sz="2499">
                <a:solidFill>
                  <a:srgbClr val="00B5F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LRCNs </a:t>
            </a:r>
            <a:r>
              <a:rPr lang="en-US" sz="24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use several </a:t>
            </a:r>
            <a:r>
              <a:rPr lang="en-US" sz="2499">
                <a:solidFill>
                  <a:srgbClr val="00B5F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CNNs </a:t>
            </a:r>
            <a:r>
              <a:rPr lang="en-US" sz="24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to learn visual features from video frames and then pass their outputs to </a:t>
            </a:r>
            <a:r>
              <a:rPr lang="en-US" sz="2499">
                <a:solidFill>
                  <a:srgbClr val="00B5F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LSTMs</a:t>
            </a:r>
            <a:r>
              <a:rPr lang="en-US" sz="24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, which transform a sequence of image embeddings into probabilities or class labels.</a:t>
            </a:r>
          </a:p>
          <a:p>
            <a:pPr algn="just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</a:p>
          <a:p>
            <a:pPr algn="just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We used the</a:t>
            </a:r>
            <a:r>
              <a:rPr lang="en-US" sz="2499">
                <a:solidFill>
                  <a:srgbClr val="00B5F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Real Life Violence Situations Dataset</a:t>
            </a:r>
            <a:r>
              <a:rPr lang="en-US" sz="24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from </a:t>
            </a:r>
            <a:r>
              <a:rPr lang="en-US" sz="2499">
                <a:solidFill>
                  <a:srgbClr val="00B5F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Kaggle</a:t>
            </a:r>
            <a:r>
              <a:rPr lang="en-US" sz="24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, which consists of 1000 fight and 1000 non-fight videos. We extracted frames from each video, and passed them through standard </a:t>
            </a:r>
            <a:r>
              <a:rPr lang="en-US" sz="2499">
                <a:solidFill>
                  <a:srgbClr val="00B5F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CNN</a:t>
            </a:r>
            <a:r>
              <a:rPr lang="en-US" sz="24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en-US" sz="2499">
                <a:solidFill>
                  <a:srgbClr val="00B5F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MaxPooling</a:t>
            </a:r>
            <a:r>
              <a:rPr lang="en-US" sz="24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en-US" sz="2499">
                <a:solidFill>
                  <a:srgbClr val="00B5F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LSTM </a:t>
            </a:r>
            <a:r>
              <a:rPr lang="en-US" sz="24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and </a:t>
            </a:r>
            <a:r>
              <a:rPr lang="en-US" sz="2499">
                <a:solidFill>
                  <a:srgbClr val="00B5F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Dense </a:t>
            </a:r>
            <a:r>
              <a:rPr lang="en-US" sz="24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layers. Our model accordingly classifies the clip as ‘</a:t>
            </a:r>
            <a:r>
              <a:rPr lang="en-US" sz="2499">
                <a:solidFill>
                  <a:srgbClr val="00B5F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NonViolence</a:t>
            </a:r>
            <a:r>
              <a:rPr lang="en-US" sz="24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’ or ‘</a:t>
            </a:r>
            <a:r>
              <a:rPr lang="en-US" sz="2499">
                <a:solidFill>
                  <a:srgbClr val="00B5F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Violence</a:t>
            </a:r>
            <a:r>
              <a:rPr lang="en-US" sz="24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’.</a:t>
            </a:r>
          </a:p>
          <a:p>
            <a:pPr algn="just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</a:p>
          <a:p>
            <a:pPr algn="just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We finally obtained a </a:t>
            </a:r>
            <a:r>
              <a:rPr lang="en-US" sz="2499">
                <a:solidFill>
                  <a:srgbClr val="00B5F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test accuracy</a:t>
            </a:r>
            <a:r>
              <a:rPr lang="en-US" sz="24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of </a:t>
            </a:r>
            <a:r>
              <a:rPr lang="en-US" sz="2499">
                <a:solidFill>
                  <a:srgbClr val="00B5F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89.4%.</a:t>
            </a:r>
          </a:p>
        </p:txBody>
      </p:sp>
      <p:sp>
        <p:nvSpPr>
          <p:cNvPr name="AutoShape 4" id="4"/>
          <p:cNvSpPr/>
          <p:nvPr/>
        </p:nvSpPr>
        <p:spPr>
          <a:xfrm>
            <a:off x="14068443" y="1479511"/>
            <a:ext cx="3190857" cy="0"/>
          </a:xfrm>
          <a:prstGeom prst="line">
            <a:avLst/>
          </a:prstGeom>
          <a:ln cap="flat" w="19050">
            <a:solidFill>
              <a:srgbClr val="ADFD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028700" y="852188"/>
            <a:ext cx="505280" cy="627323"/>
          </a:xfrm>
          <a:custGeom>
            <a:avLst/>
            <a:gdLst/>
            <a:ahLst/>
            <a:cxnLst/>
            <a:rect r="r" b="b" t="t" l="l"/>
            <a:pathLst>
              <a:path h="627323" w="505280">
                <a:moveTo>
                  <a:pt x="0" y="0"/>
                </a:moveTo>
                <a:lnTo>
                  <a:pt x="505280" y="0"/>
                </a:lnTo>
                <a:lnTo>
                  <a:pt x="505280" y="627323"/>
                </a:lnTo>
                <a:lnTo>
                  <a:pt x="0" y="62732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775850" y="3530080"/>
            <a:ext cx="6512150" cy="5597635"/>
          </a:xfrm>
          <a:custGeom>
            <a:avLst/>
            <a:gdLst/>
            <a:ahLst/>
            <a:cxnLst/>
            <a:rect r="r" b="b" t="t" l="l"/>
            <a:pathLst>
              <a:path h="5597635" w="6512150">
                <a:moveTo>
                  <a:pt x="0" y="0"/>
                </a:moveTo>
                <a:lnTo>
                  <a:pt x="6512150" y="0"/>
                </a:lnTo>
                <a:lnTo>
                  <a:pt x="6512150" y="5597635"/>
                </a:lnTo>
                <a:lnTo>
                  <a:pt x="0" y="559763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-446"/>
            </a:stretch>
          </a:blipFill>
          <a:ln w="38100" cap="sq">
            <a:solidFill>
              <a:srgbClr val="5B5D63"/>
            </a:solidFill>
            <a:prstDash val="solid"/>
            <a:miter/>
          </a:ln>
        </p:spPr>
      </p:sp>
      <p:sp>
        <p:nvSpPr>
          <p:cNvPr name="TextBox 7" id="7"/>
          <p:cNvSpPr txBox="true"/>
          <p:nvPr/>
        </p:nvSpPr>
        <p:spPr>
          <a:xfrm rot="0">
            <a:off x="679138" y="2037619"/>
            <a:ext cx="8290081" cy="10451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140"/>
              </a:lnSpc>
            </a:pPr>
            <a:r>
              <a:rPr lang="en-US" sz="7204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LRCN model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4068443" y="828321"/>
            <a:ext cx="3190857" cy="471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200"/>
              </a:lnSpc>
              <a:spcBef>
                <a:spcPct val="0"/>
              </a:spcBef>
            </a:pPr>
            <a:r>
              <a:rPr lang="en-US" sz="3200" spc="-96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Slide 04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695687" y="882997"/>
            <a:ext cx="1266215" cy="5965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96"/>
              </a:lnSpc>
            </a:pPr>
            <a:r>
              <a:rPr lang="en-US" sz="1996" spc="-99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Team Aperture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556" t="0" r="-9016" b="-11899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14068443" y="1479511"/>
            <a:ext cx="3190857" cy="0"/>
          </a:xfrm>
          <a:prstGeom prst="line">
            <a:avLst/>
          </a:prstGeom>
          <a:ln cap="flat" w="19050">
            <a:solidFill>
              <a:srgbClr val="ADFD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616351" y="982487"/>
            <a:ext cx="1933202" cy="631469"/>
            <a:chOff x="0" y="0"/>
            <a:chExt cx="2577603" cy="841959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889316" y="28575"/>
              <a:ext cx="1688287" cy="8048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196"/>
                </a:lnSpc>
              </a:pPr>
              <a:r>
                <a:rPr lang="en-US" sz="1996" spc="-99">
                  <a:solidFill>
                    <a:srgbClr val="FFFFFF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Team Aperture</a:t>
              </a:r>
            </a:p>
          </p:txBody>
        </p:sp>
        <p:sp>
          <p:nvSpPr>
            <p:cNvPr name="Freeform 6" id="6"/>
            <p:cNvSpPr/>
            <p:nvPr/>
          </p:nvSpPr>
          <p:spPr>
            <a:xfrm flipH="false" flipV="false" rot="0">
              <a:off x="0" y="5529"/>
              <a:ext cx="673707" cy="836431"/>
            </a:xfrm>
            <a:custGeom>
              <a:avLst/>
              <a:gdLst/>
              <a:ahLst/>
              <a:cxnLst/>
              <a:rect r="r" b="b" t="t" l="l"/>
              <a:pathLst>
                <a:path h="836431" w="673707">
                  <a:moveTo>
                    <a:pt x="0" y="0"/>
                  </a:moveTo>
                  <a:lnTo>
                    <a:pt x="673707" y="0"/>
                  </a:lnTo>
                  <a:lnTo>
                    <a:pt x="673707" y="836430"/>
                  </a:lnTo>
                  <a:lnTo>
                    <a:pt x="0" y="8364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11167483" y="3803857"/>
            <a:ext cx="6965674" cy="4447125"/>
          </a:xfrm>
          <a:custGeom>
            <a:avLst/>
            <a:gdLst/>
            <a:ahLst/>
            <a:cxnLst/>
            <a:rect r="r" b="b" t="t" l="l"/>
            <a:pathLst>
              <a:path h="4447125" w="6965674">
                <a:moveTo>
                  <a:pt x="0" y="0"/>
                </a:moveTo>
                <a:lnTo>
                  <a:pt x="6965674" y="0"/>
                </a:lnTo>
                <a:lnTo>
                  <a:pt x="6965674" y="4447125"/>
                </a:lnTo>
                <a:lnTo>
                  <a:pt x="0" y="444712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  <a:ln w="28575" cap="rnd">
            <a:solidFill>
              <a:srgbClr val="5B5D63"/>
            </a:solidFill>
            <a:prstDash val="solid"/>
            <a:round/>
          </a:ln>
        </p:spPr>
      </p:sp>
      <p:sp>
        <p:nvSpPr>
          <p:cNvPr name="TextBox 8" id="8"/>
          <p:cNvSpPr txBox="true"/>
          <p:nvPr/>
        </p:nvSpPr>
        <p:spPr>
          <a:xfrm rot="0">
            <a:off x="415109" y="2064346"/>
            <a:ext cx="13684808" cy="9635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62"/>
              </a:lnSpc>
            </a:pPr>
            <a:r>
              <a:rPr lang="en-US" sz="6604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Vivit:A TransformeR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4068443" y="828321"/>
            <a:ext cx="3190857" cy="471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200"/>
              </a:lnSpc>
              <a:spcBef>
                <a:spcPct val="0"/>
              </a:spcBef>
            </a:pPr>
            <a:r>
              <a:rPr lang="en-US" sz="3200" spc="-96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Slide 05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15109" y="3142911"/>
            <a:ext cx="10451938" cy="24530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20"/>
              </a:lnSpc>
            </a:pPr>
            <a:r>
              <a:rPr lang="en-US" sz="2800" spc="-84">
                <a:solidFill>
                  <a:srgbClr val="00B5F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ViViT</a:t>
            </a:r>
            <a:r>
              <a:rPr lang="en-US" sz="2800" spc="-84">
                <a:solidFill>
                  <a:srgbClr val="00B5F8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800" spc="-84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(Video Vision Transformer) is a model that uses the state-of-the-art Transformer Architecture for video classification. We first use </a:t>
            </a:r>
            <a:r>
              <a:rPr lang="en-US" sz="2800" spc="-84">
                <a:solidFill>
                  <a:srgbClr val="00B5F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CNN</a:t>
            </a:r>
            <a:r>
              <a:rPr lang="en-US" sz="2800" spc="-84">
                <a:solidFill>
                  <a:srgbClr val="00B5F8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800" spc="-84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models for feature extraction frame-by-frame, and then the transformer is used to classify the video.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15109" y="5877921"/>
            <a:ext cx="10451938" cy="24530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20"/>
              </a:lnSpc>
            </a:pPr>
            <a:r>
              <a:rPr lang="en-US" sz="2800" spc="-84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We are processing video framewise, using </a:t>
            </a:r>
            <a:r>
              <a:rPr lang="en-US" sz="2800" spc="-84">
                <a:solidFill>
                  <a:srgbClr val="00B5F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MobileNetV3</a:t>
            </a:r>
            <a:r>
              <a:rPr lang="en-US" sz="2800" spc="-84">
                <a:solidFill>
                  <a:srgbClr val="00B5F8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800" spc="-84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for feature extraction. Then we are passing it through standard transformer layers like </a:t>
            </a:r>
            <a:r>
              <a:rPr lang="en-US" sz="2800" spc="-84">
                <a:solidFill>
                  <a:srgbClr val="00B5F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Positional Encoding</a:t>
            </a:r>
            <a:r>
              <a:rPr lang="en-US" sz="2800" spc="-84">
                <a:solidFill>
                  <a:srgbClr val="00B5F8"/>
                </a:solidFill>
                <a:latin typeface="Montserrat"/>
                <a:ea typeface="Montserrat"/>
                <a:cs typeface="Montserrat"/>
                <a:sym typeface="Montserrat"/>
              </a:rPr>
              <a:t>,</a:t>
            </a:r>
            <a:r>
              <a:rPr lang="en-US" sz="2800" spc="-84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800" spc="-84">
                <a:solidFill>
                  <a:srgbClr val="00B5F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MultiHead Attention</a:t>
            </a:r>
            <a:r>
              <a:rPr lang="en-US" sz="2800" spc="-84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, and </a:t>
            </a:r>
            <a:r>
              <a:rPr lang="en-US" sz="2800" spc="-84">
                <a:solidFill>
                  <a:srgbClr val="00B5F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FeedForward</a:t>
            </a:r>
            <a:r>
              <a:rPr lang="en-US" sz="2800" spc="-84">
                <a:solidFill>
                  <a:srgbClr val="00B5F8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800" spc="-84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etc. Finally we have an </a:t>
            </a:r>
            <a:r>
              <a:rPr lang="en-US" sz="2800" spc="-84">
                <a:solidFill>
                  <a:srgbClr val="00B5F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MLP classification</a:t>
            </a:r>
            <a:r>
              <a:rPr lang="en-US" sz="2800" spc="-84">
                <a:solidFill>
                  <a:srgbClr val="00B5F8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800" spc="-84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layer which did the binary classification task.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15109" y="8612932"/>
            <a:ext cx="10752374" cy="9671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20"/>
              </a:lnSpc>
            </a:pPr>
            <a:r>
              <a:rPr lang="en-US" sz="2800" spc="-84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We trained it on the same dataset as mentioned above, and recieved a test accuracy of </a:t>
            </a:r>
            <a:r>
              <a:rPr lang="en-US" sz="2800" spc="-84">
                <a:solidFill>
                  <a:srgbClr val="15C0E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85%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4068443" y="1103161"/>
            <a:ext cx="3190857" cy="0"/>
          </a:xfrm>
          <a:prstGeom prst="line">
            <a:avLst/>
          </a:prstGeom>
          <a:ln cap="flat" w="19050">
            <a:solidFill>
              <a:srgbClr val="ADFD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552940" y="397231"/>
            <a:ext cx="1933202" cy="631469"/>
            <a:chOff x="0" y="0"/>
            <a:chExt cx="2577603" cy="841959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889316" y="28575"/>
              <a:ext cx="1688287" cy="8048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196"/>
                </a:lnSpc>
              </a:pPr>
              <a:r>
                <a:rPr lang="en-US" sz="1996" spc="-99">
                  <a:solidFill>
                    <a:srgbClr val="FFFFFF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Team Aperture</a:t>
              </a:r>
            </a:p>
          </p:txBody>
        </p:sp>
        <p:sp>
          <p:nvSpPr>
            <p:cNvPr name="Freeform 5" id="5"/>
            <p:cNvSpPr/>
            <p:nvPr/>
          </p:nvSpPr>
          <p:spPr>
            <a:xfrm flipH="false" flipV="false" rot="0">
              <a:off x="0" y="5529"/>
              <a:ext cx="673707" cy="836431"/>
            </a:xfrm>
            <a:custGeom>
              <a:avLst/>
              <a:gdLst/>
              <a:ahLst/>
              <a:cxnLst/>
              <a:rect r="r" b="b" t="t" l="l"/>
              <a:pathLst>
                <a:path h="836431" w="673707">
                  <a:moveTo>
                    <a:pt x="0" y="0"/>
                  </a:moveTo>
                  <a:lnTo>
                    <a:pt x="673707" y="0"/>
                  </a:lnTo>
                  <a:lnTo>
                    <a:pt x="673707" y="836430"/>
                  </a:lnTo>
                  <a:lnTo>
                    <a:pt x="0" y="8364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552940" y="5799831"/>
            <a:ext cx="11675819" cy="4086537"/>
          </a:xfrm>
          <a:custGeom>
            <a:avLst/>
            <a:gdLst/>
            <a:ahLst/>
            <a:cxnLst/>
            <a:rect r="r" b="b" t="t" l="l"/>
            <a:pathLst>
              <a:path h="4086537" w="11675819">
                <a:moveTo>
                  <a:pt x="0" y="0"/>
                </a:moveTo>
                <a:lnTo>
                  <a:pt x="11675819" y="0"/>
                </a:lnTo>
                <a:lnTo>
                  <a:pt x="11675819" y="4086537"/>
                </a:lnTo>
                <a:lnTo>
                  <a:pt x="0" y="408653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  <a:ln w="38100" cap="rnd">
            <a:solidFill>
              <a:srgbClr val="5B5D63"/>
            </a:solidFill>
            <a:prstDash val="solid"/>
            <a:round/>
          </a:ln>
        </p:spPr>
      </p:sp>
      <p:sp>
        <p:nvSpPr>
          <p:cNvPr name="TextBox 7" id="7"/>
          <p:cNvSpPr txBox="true"/>
          <p:nvPr/>
        </p:nvSpPr>
        <p:spPr>
          <a:xfrm rot="0">
            <a:off x="552940" y="1411916"/>
            <a:ext cx="5846644" cy="10451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140"/>
              </a:lnSpc>
            </a:pPr>
            <a:r>
              <a:rPr lang="en-US" sz="7204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YOLO-V8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52940" y="2262692"/>
            <a:ext cx="12151579" cy="33125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93"/>
              </a:lnSpc>
            </a:pPr>
            <a:r>
              <a:rPr lang="en-US" sz="270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YOLO (You Only Look Once) is a real-time object detection model that predicts </a:t>
            </a:r>
            <a:r>
              <a:rPr lang="en-US" sz="2709">
                <a:solidFill>
                  <a:srgbClr val="00B5F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bounding boxes</a:t>
            </a:r>
            <a:r>
              <a:rPr lang="en-US" sz="270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</a:t>
            </a:r>
            <a:r>
              <a:rPr lang="en-US" sz="270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and</a:t>
            </a:r>
            <a:r>
              <a:rPr lang="en-US" sz="270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</a:t>
            </a:r>
            <a:r>
              <a:rPr lang="en-US" sz="2709">
                <a:solidFill>
                  <a:srgbClr val="00B5F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class probabilities</a:t>
            </a:r>
            <a:r>
              <a:rPr lang="en-US" sz="270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</a:t>
            </a:r>
            <a:r>
              <a:rPr lang="en-US" sz="270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for</a:t>
            </a:r>
            <a:r>
              <a:rPr lang="en-US" sz="270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</a:t>
            </a:r>
            <a:r>
              <a:rPr lang="en-US" sz="2709">
                <a:solidFill>
                  <a:srgbClr val="00B5F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multiple objects in image in a single forward pass</a:t>
            </a:r>
            <a:r>
              <a:rPr lang="en-US" sz="2709">
                <a:solidFill>
                  <a:srgbClr val="00B5F8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r>
              <a:rPr lang="en-US" sz="270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We trained a YOLO - V8 model for weapon detection, which can detect weapons of classes like pistols and bombs. For the training purpose we used a labelled dataset from</a:t>
            </a:r>
            <a:r>
              <a:rPr lang="en-US" sz="2709">
                <a:solidFill>
                  <a:srgbClr val="00B5F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ROBOFLOW (https://universe.roboflow.com/em2023/gun-detection-s5poj/dataset/1)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4068443" y="451971"/>
            <a:ext cx="3190857" cy="471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200"/>
              </a:lnSpc>
              <a:spcBef>
                <a:spcPct val="0"/>
              </a:spcBef>
            </a:pPr>
            <a:r>
              <a:rPr lang="en-US" sz="3200" spc="-96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Slide 06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3059137" y="1910664"/>
            <a:ext cx="4451584" cy="2948315"/>
          </a:xfrm>
          <a:custGeom>
            <a:avLst/>
            <a:gdLst/>
            <a:ahLst/>
            <a:cxnLst/>
            <a:rect r="r" b="b" t="t" l="l"/>
            <a:pathLst>
              <a:path h="2948315" w="4451584">
                <a:moveTo>
                  <a:pt x="0" y="0"/>
                </a:moveTo>
                <a:lnTo>
                  <a:pt x="4451585" y="0"/>
                </a:lnTo>
                <a:lnTo>
                  <a:pt x="4451585" y="2948314"/>
                </a:lnTo>
                <a:lnTo>
                  <a:pt x="0" y="294831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  <a:ln w="38100" cap="sq">
            <a:solidFill>
              <a:srgbClr val="5B5D63"/>
            </a:solidFill>
            <a:prstDash val="solid"/>
            <a:miter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13059137" y="5849578"/>
            <a:ext cx="4451584" cy="3285878"/>
          </a:xfrm>
          <a:custGeom>
            <a:avLst/>
            <a:gdLst/>
            <a:ahLst/>
            <a:cxnLst/>
            <a:rect r="r" b="b" t="t" l="l"/>
            <a:pathLst>
              <a:path h="3285878" w="4451584">
                <a:moveTo>
                  <a:pt x="0" y="0"/>
                </a:moveTo>
                <a:lnTo>
                  <a:pt x="4451585" y="0"/>
                </a:lnTo>
                <a:lnTo>
                  <a:pt x="4451585" y="3285878"/>
                </a:lnTo>
                <a:lnTo>
                  <a:pt x="0" y="328587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366" t="0" r="-1366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33" r="0" b="-9333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2262743"/>
            <a:ext cx="12129424" cy="10451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140"/>
              </a:lnSpc>
            </a:pPr>
            <a:r>
              <a:rPr lang="en-US" sz="7204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Conclusion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3524250"/>
            <a:ext cx="12129424" cy="5734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199"/>
              </a:lnSpc>
            </a:pPr>
            <a:r>
              <a:rPr lang="en-US" sz="29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We have deployed a</a:t>
            </a:r>
            <a:r>
              <a:rPr lang="en-US" sz="2999">
                <a:solidFill>
                  <a:srgbClr val="00B5F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Streamlit frontend</a:t>
            </a:r>
            <a:r>
              <a:rPr lang="en-US" sz="29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with all these 3 models in the backend. The user has the option of choosing between </a:t>
            </a:r>
            <a:r>
              <a:rPr lang="en-US" sz="2999">
                <a:solidFill>
                  <a:srgbClr val="00B5F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LRCN </a:t>
            </a:r>
            <a:r>
              <a:rPr lang="en-US" sz="29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and </a:t>
            </a:r>
            <a:r>
              <a:rPr lang="en-US" sz="2999">
                <a:solidFill>
                  <a:srgbClr val="00B5F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VIVIT </a:t>
            </a:r>
            <a:r>
              <a:rPr lang="en-US" sz="29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for fight detection, while </a:t>
            </a:r>
            <a:r>
              <a:rPr lang="en-US" sz="2999">
                <a:solidFill>
                  <a:srgbClr val="00B5F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YOLOv8 </a:t>
            </a:r>
            <a:r>
              <a:rPr lang="en-US" sz="29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is always the default for weapons detection. </a:t>
            </a:r>
          </a:p>
          <a:p>
            <a:pPr algn="just">
              <a:lnSpc>
                <a:spcPts val="4199"/>
              </a:lnSpc>
            </a:pPr>
          </a:p>
          <a:p>
            <a:pPr algn="just">
              <a:lnSpc>
                <a:spcPts val="4199"/>
              </a:lnSpc>
            </a:pPr>
            <a:r>
              <a:rPr lang="en-US" sz="29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The output wil be flagged “</a:t>
            </a:r>
            <a:r>
              <a:rPr lang="en-US" sz="2999">
                <a:solidFill>
                  <a:srgbClr val="FF31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SUSPICIOUS</a:t>
            </a:r>
            <a:r>
              <a:rPr lang="en-US" sz="29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” if either fights are detected </a:t>
            </a:r>
            <a:r>
              <a:rPr lang="en-US" sz="2999">
                <a:solidFill>
                  <a:srgbClr val="00B5F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OR </a:t>
            </a:r>
            <a:r>
              <a:rPr lang="en-US" sz="29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weapons are detected.</a:t>
            </a:r>
          </a:p>
          <a:p>
            <a:pPr algn="just">
              <a:lnSpc>
                <a:spcPts val="4199"/>
              </a:lnSpc>
            </a:pPr>
          </a:p>
          <a:p>
            <a:pPr algn="just">
              <a:lnSpc>
                <a:spcPts val="4199"/>
              </a:lnSpc>
            </a:pPr>
            <a:r>
              <a:rPr lang="en-US" sz="29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Our innovative solution can be integrated easily with </a:t>
            </a:r>
            <a:r>
              <a:rPr lang="en-US" sz="2999">
                <a:solidFill>
                  <a:srgbClr val="00B5F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CCTVs </a:t>
            </a:r>
            <a:r>
              <a:rPr lang="en-US" sz="29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to conduct </a:t>
            </a:r>
            <a:r>
              <a:rPr lang="en-US" sz="2999">
                <a:solidFill>
                  <a:srgbClr val="00B5F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real time smart surveillance</a:t>
            </a:r>
            <a:r>
              <a:rPr lang="en-US" sz="29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, greatly enhancing security in high-stakes public spaces.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4068443" y="828321"/>
            <a:ext cx="3190857" cy="469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200"/>
              </a:lnSpc>
              <a:spcBef>
                <a:spcPct val="0"/>
              </a:spcBef>
            </a:pPr>
            <a:r>
              <a:rPr lang="en-US" sz="3200" spc="-96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Slide 07</a:t>
            </a:r>
          </a:p>
        </p:txBody>
      </p:sp>
      <p:sp>
        <p:nvSpPr>
          <p:cNvPr name="AutoShape 6" id="6"/>
          <p:cNvSpPr/>
          <p:nvPr/>
        </p:nvSpPr>
        <p:spPr>
          <a:xfrm>
            <a:off x="14068443" y="1479511"/>
            <a:ext cx="3190857" cy="0"/>
          </a:xfrm>
          <a:prstGeom prst="line">
            <a:avLst/>
          </a:prstGeom>
          <a:ln cap="flat" w="19050">
            <a:solidFill>
              <a:srgbClr val="ADFD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7" id="7"/>
          <p:cNvSpPr txBox="true"/>
          <p:nvPr/>
        </p:nvSpPr>
        <p:spPr>
          <a:xfrm rot="0">
            <a:off x="1719775" y="882997"/>
            <a:ext cx="1266215" cy="5965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96"/>
              </a:lnSpc>
            </a:pPr>
            <a:r>
              <a:rPr lang="en-US" sz="1996" spc="-99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Team Aperture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028700" y="854422"/>
            <a:ext cx="505280" cy="627323"/>
          </a:xfrm>
          <a:custGeom>
            <a:avLst/>
            <a:gdLst/>
            <a:ahLst/>
            <a:cxnLst/>
            <a:rect r="r" b="b" t="t" l="l"/>
            <a:pathLst>
              <a:path h="627323" w="505280">
                <a:moveTo>
                  <a:pt x="0" y="0"/>
                </a:moveTo>
                <a:lnTo>
                  <a:pt x="505280" y="0"/>
                </a:lnTo>
                <a:lnTo>
                  <a:pt x="505280" y="627323"/>
                </a:lnTo>
                <a:lnTo>
                  <a:pt x="0" y="62732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33" r="0" b="-3333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14068443" y="1479511"/>
            <a:ext cx="3190857" cy="0"/>
          </a:xfrm>
          <a:prstGeom prst="line">
            <a:avLst/>
          </a:prstGeom>
          <a:ln cap="flat" w="19050">
            <a:solidFill>
              <a:srgbClr val="ADFD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1304273"/>
            <a:ext cx="505280" cy="627323"/>
          </a:xfrm>
          <a:custGeom>
            <a:avLst/>
            <a:gdLst/>
            <a:ahLst/>
            <a:cxnLst/>
            <a:rect r="r" b="b" t="t" l="l"/>
            <a:pathLst>
              <a:path h="627323" w="505280">
                <a:moveTo>
                  <a:pt x="0" y="0"/>
                </a:moveTo>
                <a:lnTo>
                  <a:pt x="505280" y="0"/>
                </a:lnTo>
                <a:lnTo>
                  <a:pt x="505280" y="627323"/>
                </a:lnTo>
                <a:lnTo>
                  <a:pt x="0" y="62732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4068443" y="828321"/>
            <a:ext cx="3190857" cy="469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200"/>
              </a:lnSpc>
              <a:spcBef>
                <a:spcPct val="0"/>
              </a:spcBef>
            </a:pPr>
            <a:r>
              <a:rPr lang="en-US" sz="3200" spc="-96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Slide 08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695687" y="1328701"/>
            <a:ext cx="1266215" cy="5965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96"/>
              </a:lnSpc>
            </a:pPr>
            <a:r>
              <a:rPr lang="en-US" sz="1996" spc="-99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Team Aperture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2961902" y="438823"/>
            <a:ext cx="12354320" cy="8007142"/>
            <a:chOff x="0" y="0"/>
            <a:chExt cx="16472426" cy="1067618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5662373" y="1964572"/>
              <a:ext cx="5747657" cy="5486400"/>
            </a:xfrm>
            <a:custGeom>
              <a:avLst/>
              <a:gdLst/>
              <a:ahLst/>
              <a:cxnLst/>
              <a:rect r="r" b="b" t="t" l="l"/>
              <a:pathLst>
                <a:path h="5486400" w="5747657">
                  <a:moveTo>
                    <a:pt x="0" y="0"/>
                  </a:moveTo>
                  <a:lnTo>
                    <a:pt x="5747657" y="0"/>
                  </a:lnTo>
                  <a:lnTo>
                    <a:pt x="5747657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9" id="9"/>
            <p:cNvSpPr txBox="true"/>
            <p:nvPr/>
          </p:nvSpPr>
          <p:spPr>
            <a:xfrm rot="0">
              <a:off x="623764" y="9122754"/>
              <a:ext cx="15824873" cy="15534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859"/>
                </a:lnSpc>
              </a:pPr>
              <a:r>
                <a:rPr lang="en-US" sz="7840">
                  <a:solidFill>
                    <a:srgbClr val="FFFFFF"/>
                  </a:solidFill>
                  <a:latin typeface="Mokoto"/>
                  <a:ea typeface="Mokoto"/>
                  <a:cs typeface="Mokoto"/>
                  <a:sym typeface="Mokoto"/>
                </a:rPr>
                <a:t>Thank You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327870" y="38100"/>
              <a:ext cx="15824873" cy="15534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859"/>
                </a:lnSpc>
              </a:pPr>
              <a:r>
                <a:rPr lang="en-US" sz="7840">
                  <a:solidFill>
                    <a:srgbClr val="FFFFFF"/>
                  </a:solidFill>
                  <a:latin typeface="Mokoto"/>
                  <a:ea typeface="Mokoto"/>
                  <a:cs typeface="Mokoto"/>
                  <a:sym typeface="Mokoto"/>
                </a:rPr>
                <a:t>Team: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12352864" y="2340617"/>
              <a:ext cx="3799880" cy="100118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999"/>
                </a:lnSpc>
                <a:spcBef>
                  <a:spcPct val="0"/>
                </a:spcBef>
              </a:pPr>
              <a:r>
                <a:rPr lang="en-US" sz="4999" spc="-149">
                  <a:solidFill>
                    <a:srgbClr val="FFFFFF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Aritra Ray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846634" y="2331092"/>
              <a:ext cx="3985915" cy="10107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000"/>
                </a:lnSpc>
                <a:spcBef>
                  <a:spcPct val="0"/>
                </a:spcBef>
              </a:pPr>
              <a:r>
                <a:rPr lang="en-US" sz="5000" spc="-150">
                  <a:solidFill>
                    <a:srgbClr val="FFFFFF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Shlok Jain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6440264"/>
              <a:ext cx="5679182" cy="10107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000"/>
                </a:lnSpc>
                <a:spcBef>
                  <a:spcPct val="0"/>
                </a:spcBef>
              </a:pPr>
              <a:r>
                <a:rPr lang="en-US" sz="5000" spc="-150">
                  <a:solidFill>
                    <a:srgbClr val="FFFFFF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Aayush Kumar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12033181" y="6440264"/>
              <a:ext cx="4439245" cy="10107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000"/>
                </a:lnSpc>
                <a:spcBef>
                  <a:spcPct val="0"/>
                </a:spcBef>
              </a:pPr>
              <a:r>
                <a:rPr lang="en-US" sz="5000" spc="-150">
                  <a:solidFill>
                    <a:srgbClr val="FFFFFF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Joel Bansal</a:t>
              </a: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-648402" y="9277350"/>
            <a:ext cx="8185992" cy="8042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10"/>
              </a:lnSpc>
            </a:pPr>
            <a:r>
              <a:rPr lang="en-US" sz="5407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IIT KANPUR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DAGNciCjGuc</dc:identifier>
  <dcterms:modified xsi:type="dcterms:W3CDTF">2011-08-01T06:04:30Z</dcterms:modified>
  <cp:revision>1</cp:revision>
  <dc:title>Black and White Modern Artificial Intelligence Presentation</dc:title>
</cp:coreProperties>
</file>